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0" r:id="rId7"/>
    <p:sldId id="262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302" r:id="rId16"/>
    <p:sldId id="289" r:id="rId17"/>
    <p:sldId id="290" r:id="rId18"/>
    <p:sldId id="292" r:id="rId19"/>
    <p:sldId id="295" r:id="rId20"/>
    <p:sldId id="296" r:id="rId21"/>
    <p:sldId id="303" r:id="rId22"/>
    <p:sldId id="298" r:id="rId23"/>
    <p:sldId id="297" r:id="rId24"/>
    <p:sldId id="304" r:id="rId25"/>
    <p:sldId id="305" r:id="rId26"/>
    <p:sldId id="299" r:id="rId27"/>
    <p:sldId id="291" r:id="rId28"/>
    <p:sldId id="293" r:id="rId29"/>
    <p:sldId id="294" r:id="rId30"/>
    <p:sldId id="280" r:id="rId31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2" autoAdjust="0"/>
    <p:restoredTop sz="94601" autoAdjust="0"/>
  </p:normalViewPr>
  <p:slideViewPr>
    <p:cSldViewPr snapToGrid="0" snapToObjects="1" showGuides="1">
      <p:cViewPr>
        <p:scale>
          <a:sx n="130" d="100"/>
          <a:sy n="130" d="100"/>
        </p:scale>
        <p:origin x="4488" y="2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17.05.17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17.05.17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hyperlink" Target="http://www.vim.org/download.php" TargetMode="External"/><Relationship Id="rId13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8.tiff"/><Relationship Id="rId4" Type="http://schemas.openxmlformats.org/officeDocument/2006/relationships/hyperlink" Target="https://atom.io/" TargetMode="External"/><Relationship Id="rId5" Type="http://schemas.openxmlformats.org/officeDocument/2006/relationships/image" Target="../media/image9.tiff"/><Relationship Id="rId6" Type="http://schemas.openxmlformats.org/officeDocument/2006/relationships/hyperlink" Target="https://www.jetbrains.com/webstorm/" TargetMode="External"/><Relationship Id="rId7" Type="http://schemas.openxmlformats.org/officeDocument/2006/relationships/image" Target="../media/image10.tiff"/><Relationship Id="rId8" Type="http://schemas.openxmlformats.org/officeDocument/2006/relationships/hyperlink" Target="https://netbeans.org/features/index.html" TargetMode="External"/><Relationship Id="rId9" Type="http://schemas.openxmlformats.org/officeDocument/2006/relationships/image" Target="../media/image11.tiff"/><Relationship Id="rId10" Type="http://schemas.openxmlformats.org/officeDocument/2006/relationships/hyperlink" Target="https://www.sublimetext.com/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WorkshopIonic.gi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#/portal/login" TargetMode="External"/><Relationship Id="rId3" Type="http://schemas.openxmlformats.org/officeDocument/2006/relationships/hyperlink" Target="https://test.midata.coop/#/developer/logi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ata.coop/" TargetMode="External"/><Relationship Id="rId4" Type="http://schemas.openxmlformats.org/officeDocument/2006/relationships/hyperlink" Target="https://github.com/i4mi/midata.js" TargetMode="External"/><Relationship Id="rId5" Type="http://schemas.openxmlformats.org/officeDocument/2006/relationships/hyperlink" Target="http://ionicframework.com/" TargetMode="External"/><Relationship Id="rId6" Type="http://schemas.openxmlformats.org/officeDocument/2006/relationships/hyperlink" Target="http://ionicframework.com/docs/" TargetMode="External"/><Relationship Id="rId7" Type="http://schemas.openxmlformats.org/officeDocument/2006/relationships/hyperlink" Target="http://ionicframework.com/docs/intro/tutorial/" TargetMode="External"/><Relationship Id="rId8" Type="http://schemas.openxmlformats.org/officeDocument/2006/relationships/hyperlink" Target="http://ionicframework.com/docs/intro/deployin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odejs.org/en/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IONIC Framework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IONIC &amp; MIDATA Workshop</a:t>
            </a: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Berner Fachhochschule | Technik und Informatik | Medizininformatik</a:t>
            </a:r>
            <a:endParaRPr lang="de-DE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930" r="593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 simple command in your terminal, it is possible to run your app on the browser (Google Chrome, Safari, Mozilla Firefox,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 your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3748" y="3364500"/>
            <a:ext cx="5008504" cy="83099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cd </a:t>
            </a:r>
            <a:r>
              <a:rPr lang="en-US" dirty="0" err="1" smtClean="0"/>
              <a:t>MyIonicProject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ionic serve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4658" y="1492788"/>
            <a:ext cx="2393342" cy="2393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 – Recommendation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94" y="3285662"/>
            <a:ext cx="2015613" cy="1846302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07" y="3256165"/>
            <a:ext cx="2468716" cy="2468716"/>
          </a:xfrm>
          <a:prstGeom prst="rect">
            <a:avLst/>
          </a:prstGeom>
        </p:spPr>
      </p:pic>
      <p:pic>
        <p:nvPicPr>
          <p:cNvPr id="8" name="Picture 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323" y="4254363"/>
            <a:ext cx="3506429" cy="1527245"/>
          </a:xfrm>
          <a:prstGeom prst="rect">
            <a:avLst/>
          </a:prstGeom>
        </p:spPr>
      </p:pic>
      <p:pic>
        <p:nvPicPr>
          <p:cNvPr id="9" name="Picture 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064" y="1105782"/>
            <a:ext cx="1908277" cy="1908277"/>
          </a:xfrm>
          <a:prstGeom prst="rect">
            <a:avLst/>
          </a:prstGeom>
        </p:spPr>
      </p:pic>
      <p:pic>
        <p:nvPicPr>
          <p:cNvPr id="10" name="Picture 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3505" y="1385690"/>
            <a:ext cx="1455850" cy="14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Exercises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5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Clone </a:t>
            </a:r>
            <a:r>
              <a:rPr lang="en-US" dirty="0"/>
              <a:t>the repository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github.com/i4mi/WorkshopIonic.git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Navigate in terminal in the folder “Task 1” and then in “</a:t>
            </a:r>
            <a:r>
              <a:rPr lang="en-US" dirty="0" err="1" smtClean="0"/>
              <a:t>PizzaService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the missed modules and run the project in your browser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: Add in the </a:t>
            </a:r>
            <a:r>
              <a:rPr lang="en-US" dirty="0" err="1" smtClean="0"/>
              <a:t>sidemenu</a:t>
            </a:r>
            <a:r>
              <a:rPr lang="en-US" dirty="0" smtClean="0"/>
              <a:t> a new item “</a:t>
            </a:r>
            <a:r>
              <a:rPr lang="en-US" dirty="0" err="1" smtClean="0"/>
              <a:t>Warenkorb</a:t>
            </a:r>
            <a:r>
              <a:rPr lang="en-US" dirty="0" smtClean="0"/>
              <a:t>” that navigate to Cart-Component.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1 : </a:t>
            </a:r>
            <a:r>
              <a:rPr lang="de-DE" dirty="0" err="1"/>
              <a:t>My</a:t>
            </a:r>
            <a:r>
              <a:rPr lang="de-DE" dirty="0"/>
              <a:t> First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072" y="3368342"/>
            <a:ext cx="1828799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npm</a:t>
            </a:r>
            <a:r>
              <a:rPr lang="en-US" sz="1800" dirty="0" smtClean="0"/>
              <a:t> install </a:t>
            </a:r>
          </a:p>
          <a:p>
            <a:pPr marL="0" indent="0">
              <a:buNone/>
            </a:pPr>
            <a:r>
              <a:rPr lang="en-US" sz="1800" dirty="0" smtClean="0"/>
              <a:t>$ ionic serve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378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287" y="1401020"/>
            <a:ext cx="8099425" cy="40497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000" y="369832"/>
            <a:ext cx="8100000" cy="540000"/>
          </a:xfrm>
        </p:spPr>
        <p:txBody>
          <a:bodyPr/>
          <a:lstStyle/>
          <a:p>
            <a:r>
              <a:rPr lang="en-US" dirty="0" smtClean="0"/>
              <a:t>MIDATA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Account Holder </a:t>
            </a:r>
          </a:p>
          <a:p>
            <a:pPr lvl="1"/>
            <a:r>
              <a:rPr lang="en-US" dirty="0">
                <a:hlinkClick r:id="rId2"/>
              </a:rPr>
              <a:t>https://test.midata.coop</a:t>
            </a:r>
            <a:r>
              <a:rPr lang="en-US" dirty="0" smtClean="0">
                <a:hlinkClick r:id="rId2"/>
              </a:rPr>
              <a:t>/#/portal/login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Create a </a:t>
            </a:r>
            <a:r>
              <a:rPr lang="en-US" dirty="0"/>
              <a:t>Developer </a:t>
            </a:r>
            <a:r>
              <a:rPr lang="en-US" dirty="0" smtClean="0"/>
              <a:t>Account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://test.midata.coop</a:t>
            </a:r>
            <a:r>
              <a:rPr lang="en-US" dirty="0" smtClean="0">
                <a:hlinkClick r:id="rId3"/>
              </a:rPr>
              <a:t>/#/developer/login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Register a new plugin for your App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Accounts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the documentation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github.com/i4mi/midata.js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43303" y="1135199"/>
            <a:ext cx="8100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a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Set values to the 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57200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name@example.ch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914400" lvl="2" indent="0">
              <a:buNone/>
            </a:pP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'User id:'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user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(Username, Password)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OAuth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8000" y="1146542"/>
            <a:ext cx="8558013" cy="548821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6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608B4E"/>
                </a:solidFill>
                <a:latin typeface="Menlo" charset="0"/>
              </a:rPr>
              <a:t>	//</a:t>
            </a:r>
            <a:r>
              <a:rPr lang="en-US" sz="1600" dirty="0">
                <a:solidFill>
                  <a:srgbClr val="608B4E"/>
                </a:solidFill>
                <a:latin typeface="Menlo" charset="0"/>
              </a:rPr>
              <a:t>Login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sz="1600" dirty="0" err="1" smtClean="0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=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"https://test.midata.coop:9000"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"oauth2test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C586C0"/>
                </a:solidFill>
                <a:latin typeface="Menlo" charset="0"/>
              </a:rPr>
              <a:t>	return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authenticate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onLogin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this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6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871537" lvl="2" indent="0">
              <a:buNone/>
            </a:pP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... </a:t>
            </a:r>
          </a:p>
          <a:p>
            <a:pPr marL="471487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3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Observation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ExamplePage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user@example.com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"Logged in successfully"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a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Object and convert it to a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'98'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Date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())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 on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Midata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"Saved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Basic</a:t>
            </a:r>
          </a:p>
          <a:p>
            <a:endParaRPr lang="de-DE" dirty="0" smtClean="0"/>
          </a:p>
          <a:p>
            <a:r>
              <a:rPr lang="de-DE" dirty="0" smtClean="0"/>
              <a:t>Installation</a:t>
            </a:r>
          </a:p>
          <a:p>
            <a:endParaRPr lang="de-DE" dirty="0"/>
          </a:p>
          <a:p>
            <a:r>
              <a:rPr lang="de-DE" dirty="0" smtClean="0"/>
              <a:t>Task 1 : </a:t>
            </a:r>
            <a:r>
              <a:rPr lang="de-DE" dirty="0" err="1" smtClean="0"/>
              <a:t>My</a:t>
            </a:r>
            <a:r>
              <a:rPr lang="de-DE" dirty="0" smtClean="0"/>
              <a:t> First App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MIDATA</a:t>
            </a:r>
          </a:p>
          <a:p>
            <a:endParaRPr lang="de-DE" dirty="0"/>
          </a:p>
          <a:p>
            <a:r>
              <a:rPr lang="de-DE" dirty="0" smtClean="0"/>
              <a:t>Task 2 : </a:t>
            </a:r>
            <a:r>
              <a:rPr lang="de-DE" dirty="0" err="1" smtClean="0"/>
              <a:t>My</a:t>
            </a:r>
            <a:r>
              <a:rPr lang="de-DE" dirty="0"/>
              <a:t> </a:t>
            </a:r>
            <a:r>
              <a:rPr lang="de-DE" dirty="0" smtClean="0"/>
              <a:t>First MIDATA App</a:t>
            </a:r>
          </a:p>
          <a:p>
            <a:endParaRPr lang="de-DE" dirty="0"/>
          </a:p>
          <a:p>
            <a:r>
              <a:rPr lang="de-DE" dirty="0" smtClean="0"/>
              <a:t>Links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440774"/>
            <a:ext cx="8100000" cy="4680000"/>
          </a:xfrm>
        </p:spPr>
        <p:txBody>
          <a:bodyPr/>
          <a:lstStyle/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PainPage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857250" lvl="2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57250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</a:t>
            </a:r>
            <a:r>
              <a:rPr lang="en-US" dirty="0" smtClean="0"/>
              <a:t>Observation with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71537" lvl="2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resourceType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coding: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[{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loinc.org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'3141-9'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display: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'Weight Measured'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785937" lvl="4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}]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effectiveDateTime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'2016-01-01'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value: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72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unit: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'kg'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unitsofmeasure.org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71936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'Saved!'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catch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'There was an error!'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43267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076206"/>
            <a:ext cx="8676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PainPage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Search for resources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{ 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code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"http://loinc.org|6690-2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'Got resources: 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toJson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Get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5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Navigate in terminal in the folder “Task </a:t>
            </a:r>
            <a:r>
              <a:rPr lang="en-US" dirty="0" smtClean="0"/>
              <a:t>2” </a:t>
            </a:r>
            <a:r>
              <a:rPr lang="en-US" dirty="0"/>
              <a:t>and then in </a:t>
            </a:r>
            <a:r>
              <a:rPr lang="en-US" dirty="0" smtClean="0"/>
              <a:t>“</a:t>
            </a:r>
            <a:r>
              <a:rPr lang="en-US" dirty="0" err="1" smtClean="0"/>
              <a:t>DemoMIDATA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with following </a:t>
            </a:r>
            <a:r>
              <a:rPr lang="en-US" dirty="0"/>
              <a:t>command </a:t>
            </a:r>
            <a:r>
              <a:rPr lang="en-US" dirty="0" err="1" smtClean="0"/>
              <a:t>midata.js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github.com/i4mi/midata.js</a:t>
            </a:r>
            <a:r>
              <a:rPr lang="en-US" sz="1400" dirty="0"/>
              <a:t>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following </a:t>
            </a:r>
            <a:r>
              <a:rPr lang="en-US" dirty="0" err="1" smtClean="0"/>
              <a:t>AppSecret</a:t>
            </a:r>
            <a:r>
              <a:rPr lang="en-US" dirty="0" smtClean="0"/>
              <a:t> into the app “workshop” and ”secret”</a:t>
            </a:r>
          </a:p>
          <a:p>
            <a:pPr lvl="1"/>
            <a:r>
              <a:rPr lang="en-US" dirty="0" smtClean="0"/>
              <a:t>This step is not necessary if you work with OAuth!</a:t>
            </a:r>
          </a:p>
          <a:p>
            <a:endParaRPr lang="en-US" dirty="0" smtClean="0"/>
          </a:p>
          <a:p>
            <a:r>
              <a:rPr lang="en-US" dirty="0" smtClean="0"/>
              <a:t>Try to make a FHIR-Request with Bodyweight ()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Try to make a FHIR-Request with Pain (You need a JSON)</a:t>
            </a:r>
          </a:p>
          <a:p>
            <a:endParaRPr lang="en-US" dirty="0" smtClean="0"/>
          </a:p>
          <a:p>
            <a:r>
              <a:rPr lang="en-US" dirty="0" smtClean="0"/>
              <a:t>Try to get all Data from Bodyweight in a list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2 : </a:t>
            </a:r>
            <a:r>
              <a:rPr lang="de-DE" dirty="0" err="1"/>
              <a:t>My</a:t>
            </a:r>
            <a:r>
              <a:rPr lang="de-DE" dirty="0"/>
              <a:t> First MIDATA App</a:t>
            </a:r>
            <a:br>
              <a:rPr lang="de-DE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7936" y="2788238"/>
            <a:ext cx="6440128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 $ </a:t>
            </a:r>
            <a:r>
              <a:rPr lang="en-US" sz="1800" dirty="0" err="1"/>
              <a:t>npm</a:t>
            </a:r>
            <a:r>
              <a:rPr lang="en-US" sz="1800" dirty="0"/>
              <a:t> install https://</a:t>
            </a:r>
            <a:r>
              <a:rPr lang="en-US" sz="1800" dirty="0" err="1"/>
              <a:t>github.com</a:t>
            </a:r>
            <a:r>
              <a:rPr lang="en-US" sz="1800" dirty="0"/>
              <a:t>/i4mi/</a:t>
            </a:r>
            <a:r>
              <a:rPr lang="en-US" sz="1800" dirty="0" err="1"/>
              <a:t>midata.js</a:t>
            </a:r>
            <a:r>
              <a:rPr lang="en-US" sz="1800" dirty="0"/>
              <a:t> --save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4320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Navigate in your local repository and go to the solution branch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: Task 1 &amp;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5420" y="2906226"/>
            <a:ext cx="6145160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cd </a:t>
            </a:r>
            <a:r>
              <a:rPr lang="en-US" sz="1800" dirty="0" err="1" smtClean="0"/>
              <a:t>WorkshopIonic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git</a:t>
            </a:r>
            <a:r>
              <a:rPr lang="en-US" sz="1800" dirty="0" smtClean="0"/>
              <a:t> checkout –b Solution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331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MIDATA</a:t>
            </a:r>
          </a:p>
          <a:p>
            <a:pPr lvl="1"/>
            <a:r>
              <a:rPr lang="en-US" dirty="0">
                <a:hlinkClick r:id="rId2"/>
              </a:rPr>
              <a:t>https://test.midata.coop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https://www.midata.coop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github.com/i4mi/midata.js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 smtClean="0"/>
              <a:t>IONIC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ionicframework.com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6"/>
              </a:rPr>
              <a:t>http://ionicframework.com/docs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7"/>
              </a:rPr>
              <a:t>http://ionicframework.com/docs/intro/tutorial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http://ionicframework.com/docs/intro/deploying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listening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2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Basic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7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 source framework for developing hybrid mobile apps with AngularJS, Sass and Cordova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Solves multiple device resolutions issues </a:t>
            </a:r>
          </a:p>
          <a:p>
            <a:pPr lvl="1"/>
            <a:r>
              <a:rPr lang="en-US" dirty="0"/>
              <a:t>Platform independent</a:t>
            </a:r>
          </a:p>
          <a:p>
            <a:pPr lvl="1"/>
            <a:r>
              <a:rPr lang="en-US" dirty="0"/>
              <a:t>Web-Technologies (HTML, CSS, JS</a:t>
            </a:r>
            <a:r>
              <a:rPr lang="is-IS" dirty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51" y="3475774"/>
            <a:ext cx="4816024" cy="28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64" y="2133371"/>
            <a:ext cx="3175820" cy="945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91" y="1691981"/>
            <a:ext cx="2924741" cy="1827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88" y="3578010"/>
            <a:ext cx="1757977" cy="19513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55607" y="23751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Installation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1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First of all, we need a to download package </a:t>
            </a:r>
            <a:r>
              <a:rPr lang="en-US" dirty="0"/>
              <a:t>manager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nodejs</a:t>
            </a:r>
            <a:r>
              <a:rPr lang="en-US" dirty="0" smtClean="0"/>
              <a:t>) to install Cordova and IONIC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22" y="2792444"/>
            <a:ext cx="3460955" cy="2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the terminal and install with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as administrator</a:t>
            </a:r>
            <a:r>
              <a:rPr lang="en-US" dirty="0" smtClean="0"/>
              <a:t> IONIC and Cordova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Cordova</a:t>
            </a:r>
            <a:r>
              <a:rPr lang="de-DE" dirty="0" smtClean="0"/>
              <a:t> &amp; IONIC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2013748" y="3620663"/>
            <a:ext cx="5008504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-g </a:t>
            </a:r>
            <a:r>
              <a:rPr lang="en-US" dirty="0" err="1"/>
              <a:t>cordova</a:t>
            </a:r>
            <a:r>
              <a:rPr lang="en-US" dirty="0"/>
              <a:t> ionic</a:t>
            </a:r>
          </a:p>
        </p:txBody>
      </p:sp>
    </p:spTree>
    <p:extLst>
      <p:ext uri="{BB962C8B-B14F-4D97-AF65-F5344CB8AC3E}">
        <p14:creationId xmlns:p14="http://schemas.microsoft.com/office/powerpoint/2010/main" val="100760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With the terminal you can create a new IONIC-Project with 5 different templates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IONIC-Project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392295" y="3620663"/>
            <a:ext cx="6070387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ionic </a:t>
            </a:r>
            <a:r>
              <a:rPr lang="en-US" dirty="0"/>
              <a:t>start </a:t>
            </a:r>
            <a:r>
              <a:rPr lang="en-US" dirty="0" err="1"/>
              <a:t>MyIonicProject</a:t>
            </a:r>
            <a:r>
              <a:rPr lang="en-US" dirty="0"/>
              <a:t> </a:t>
            </a:r>
            <a:r>
              <a:rPr lang="en-US" dirty="0" err="1" smtClean="0"/>
              <a:t>sidemenu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5920" y="4082328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75920" y="4543993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mtClean="0"/>
              <a:t>blank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5920" y="5531787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75920" y="5010123"/>
            <a:ext cx="1886762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472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300D78C0-3D44-4965-BDA1-8F8DE0C827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0FDAEB-5172-4F6A-8A5C-B45BD234C9BF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486</TotalTime>
  <Words>609</Words>
  <Application>Microsoft Macintosh PowerPoint</Application>
  <PresentationFormat>On-screen Show (4:3)</PresentationFormat>
  <Paragraphs>229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Lucida Grande</vt:lpstr>
      <vt:lpstr>Lucida Sans</vt:lpstr>
      <vt:lpstr>Lucida Sans Unicode</vt:lpstr>
      <vt:lpstr>Menlo</vt:lpstr>
      <vt:lpstr>MS PGothic</vt:lpstr>
      <vt:lpstr>ＭＳ Ｐゴシック</vt:lpstr>
      <vt:lpstr>Arial</vt:lpstr>
      <vt:lpstr>BFH_PPT_Vorlage</vt:lpstr>
      <vt:lpstr>IONIC Framework</vt:lpstr>
      <vt:lpstr>Content</vt:lpstr>
      <vt:lpstr>Ionic Framework</vt:lpstr>
      <vt:lpstr>IONIC</vt:lpstr>
      <vt:lpstr>IONIC</vt:lpstr>
      <vt:lpstr>Ionic Framework</vt:lpstr>
      <vt:lpstr>Installation – Node.js</vt:lpstr>
      <vt:lpstr>Installation – Cordova &amp; IONIC</vt:lpstr>
      <vt:lpstr>Create a new IONIC-Project</vt:lpstr>
      <vt:lpstr>Run your project</vt:lpstr>
      <vt:lpstr>IDE – Recommendation</vt:lpstr>
      <vt:lpstr>Ionic Framework</vt:lpstr>
      <vt:lpstr>Task 1 : My First App</vt:lpstr>
      <vt:lpstr>MIDATA</vt:lpstr>
      <vt:lpstr>MIDATA – Accounts </vt:lpstr>
      <vt:lpstr>MIDATA.JS</vt:lpstr>
      <vt:lpstr>MIDATA – Login (Username, Password)</vt:lpstr>
      <vt:lpstr>MIDATA – Login OAuth</vt:lpstr>
      <vt:lpstr>MIDATA – Create Observation</vt:lpstr>
      <vt:lpstr>MIDATA – Create Observation with JSON</vt:lpstr>
      <vt:lpstr>MIDATA – Create Observation with JSON</vt:lpstr>
      <vt:lpstr>MIDATA – Create Observation with JSON</vt:lpstr>
      <vt:lpstr>MIDATA – Get Observations</vt:lpstr>
      <vt:lpstr>Task 2 : My First MIDATA App </vt:lpstr>
      <vt:lpstr>Solution : Task 1 &amp; 2</vt:lpstr>
      <vt:lpstr>Links</vt:lpstr>
      <vt:lpstr>Thank you for listening</vt:lpstr>
    </vt:vector>
  </TitlesOfParts>
  <Company>Berner Fachhochschule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Mujkic Ohran [mko1]</cp:lastModifiedBy>
  <cp:revision>85</cp:revision>
  <cp:lastPrinted>2013-04-25T14:17:09Z</cp:lastPrinted>
  <dcterms:created xsi:type="dcterms:W3CDTF">2013-04-25T14:36:44Z</dcterms:created>
  <dcterms:modified xsi:type="dcterms:W3CDTF">2017-05-17T06:07:27Z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